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531" r:id="rId5"/>
    <p:sldId id="257" r:id="rId6"/>
    <p:sldId id="542" r:id="rId7"/>
    <p:sldId id="543" r:id="rId8"/>
    <p:sldId id="544" r:id="rId9"/>
    <p:sldId id="545" r:id="rId10"/>
    <p:sldId id="546" r:id="rId11"/>
    <p:sldId id="547" r:id="rId12"/>
    <p:sldId id="519" r:id="rId13"/>
    <p:sldId id="5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8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728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4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B1B8-9ABD-854E-956D-0590271EC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Beans in Spring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782A-92F2-3A4B-AAB6-718DEA8EC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 15</a:t>
            </a:r>
          </a:p>
        </p:txBody>
      </p:sp>
    </p:spTree>
    <p:extLst>
      <p:ext uri="{BB962C8B-B14F-4D97-AF65-F5344CB8AC3E}">
        <p14:creationId xmlns:p14="http://schemas.microsoft.com/office/powerpoint/2010/main" val="403144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66736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AA62-6F6D-D04A-BCA1-167D011D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128A-41D3-234C-AFE4-B9EEADD0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Define a bean </a:t>
            </a:r>
          </a:p>
          <a:p>
            <a:pPr fontAlgn="base"/>
            <a:r>
              <a:rPr lang="en-US" dirty="0"/>
              <a:t>Scopes of beans </a:t>
            </a:r>
          </a:p>
          <a:p>
            <a:r>
              <a:rPr lang="en-US" dirty="0"/>
              <a:t>XML based configuration </a:t>
            </a:r>
          </a:p>
          <a:p>
            <a:pPr fontAlgn="base"/>
            <a:r>
              <a:rPr lang="en-US" dirty="0"/>
              <a:t>Java Based Configuration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1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6FE5-8E10-124A-A35A-2C13256E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C104-3C36-4842-8917-52C2A735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instance / object, instantiated and managed by the IoC container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bean has its own configuration which parts are</a:t>
            </a:r>
          </a:p>
          <a:p>
            <a:pPr lvl="1"/>
            <a:r>
              <a:rPr lang="en-US" dirty="0"/>
              <a:t>Way of bean creation </a:t>
            </a:r>
          </a:p>
          <a:p>
            <a:pPr lvl="2"/>
            <a:r>
              <a:rPr lang="en-US" dirty="0"/>
              <a:t>Name/identifier </a:t>
            </a:r>
          </a:p>
          <a:p>
            <a:pPr lvl="2"/>
            <a:r>
              <a:rPr lang="en-US" dirty="0"/>
              <a:t>Scope </a:t>
            </a:r>
          </a:p>
          <a:p>
            <a:pPr lvl="2"/>
            <a:r>
              <a:rPr lang="en-US" dirty="0"/>
              <a:t>Pre initialization and post destroy methods </a:t>
            </a:r>
          </a:p>
          <a:p>
            <a:pPr lvl="1"/>
            <a:r>
              <a:rPr lang="en-US" dirty="0"/>
              <a:t>Lifecycle of the bean</a:t>
            </a:r>
          </a:p>
          <a:p>
            <a:pPr lvl="2"/>
            <a:r>
              <a:rPr lang="en-US" dirty="0"/>
              <a:t>The lifecycle of the bean between bean’s initialization and destroying </a:t>
            </a:r>
          </a:p>
          <a:p>
            <a:pPr lvl="1"/>
            <a:r>
              <a:rPr lang="en-US" dirty="0"/>
              <a:t>Beans dependencies </a:t>
            </a:r>
          </a:p>
          <a:p>
            <a:pPr lvl="2"/>
            <a:r>
              <a:rPr lang="en-US" dirty="0"/>
              <a:t>Other beans dependencies needs to be injected / auto wired by the IoC container </a:t>
            </a:r>
          </a:p>
        </p:txBody>
      </p:sp>
    </p:spTree>
    <p:extLst>
      <p:ext uri="{BB962C8B-B14F-4D97-AF65-F5344CB8AC3E}">
        <p14:creationId xmlns:p14="http://schemas.microsoft.com/office/powerpoint/2010/main" val="138907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582E-D7D3-4D46-9145-D030DA7A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21C5-54ED-7A47-BBF4-BDF54131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Singleton </a:t>
            </a:r>
          </a:p>
          <a:p>
            <a:pPr lvl="1"/>
            <a:r>
              <a:rPr lang="en-US" dirty="0"/>
              <a:t>Only one instance (bean) of the class per IoC Container</a:t>
            </a:r>
          </a:p>
          <a:p>
            <a:pPr lvl="1"/>
            <a:r>
              <a:rPr lang="en-US" dirty="0"/>
              <a:t>All calls to the bean are made against one and same instance </a:t>
            </a:r>
          </a:p>
          <a:p>
            <a:r>
              <a:rPr lang="en-US" dirty="0"/>
              <a:t>Prototype</a:t>
            </a:r>
          </a:p>
          <a:p>
            <a:pPr lvl="1"/>
            <a:r>
              <a:rPr lang="en-US" dirty="0"/>
              <a:t>New instance every time a request to that specific bean is made </a:t>
            </a:r>
          </a:p>
          <a:p>
            <a:r>
              <a:rPr lang="en-US" dirty="0"/>
              <a:t>Request</a:t>
            </a:r>
          </a:p>
          <a:p>
            <a:pPr lvl="1"/>
            <a:r>
              <a:rPr lang="en-US" dirty="0"/>
              <a:t>Accessible only in HTTP thread based application / web-aware IoC Container</a:t>
            </a:r>
          </a:p>
          <a:p>
            <a:pPr lvl="1"/>
            <a:r>
              <a:rPr lang="en-US" dirty="0"/>
              <a:t>One instance of the bean per HTTP request </a:t>
            </a:r>
          </a:p>
          <a:p>
            <a:r>
              <a:rPr lang="en-US" dirty="0"/>
              <a:t>Session</a:t>
            </a:r>
          </a:p>
          <a:p>
            <a:pPr lvl="1"/>
            <a:r>
              <a:rPr lang="en-US" dirty="0"/>
              <a:t>Accessible only in HTTP thread based application / web-aware IoC Container</a:t>
            </a:r>
          </a:p>
          <a:p>
            <a:pPr lvl="1"/>
            <a:r>
              <a:rPr lang="en-US" dirty="0"/>
              <a:t>One instance of the bean per HTTP session  </a:t>
            </a:r>
          </a:p>
          <a:p>
            <a:r>
              <a:rPr lang="en-US" dirty="0"/>
              <a:t>Global-Session</a:t>
            </a:r>
          </a:p>
          <a:p>
            <a:pPr lvl="1"/>
            <a:r>
              <a:rPr lang="en-US" dirty="0"/>
              <a:t>Accessible only in HTTP thread based application / web-aware IoC Container</a:t>
            </a:r>
          </a:p>
          <a:p>
            <a:pPr lvl="1"/>
            <a:r>
              <a:rPr lang="en-US" dirty="0"/>
              <a:t>One instance of </a:t>
            </a:r>
            <a:r>
              <a:rPr lang="en-GB" dirty="0"/>
              <a:t>global HTTP session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8896-B8D0-2945-B5A9-CE147796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 scope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5EB9017-C904-2A43-8A15-E3E9716E0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8" y="842526"/>
            <a:ext cx="9266695" cy="273981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0E9C5C-6040-D148-9C5F-EB7C44B3C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7" y="3784350"/>
            <a:ext cx="11195050" cy="28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C1B5-60D2-7949-843E-6AE455AB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2D65-6047-6F4C-9233-E0947EE2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C454-1605-3241-830F-594625AF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XML based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7DCB-BF43-F84E-BA69-17F23484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Beans defined via xml file </a:t>
            </a:r>
          </a:p>
          <a:p>
            <a:pPr lvl="1"/>
            <a:r>
              <a:rPr lang="en-US" dirty="0"/>
              <a:t>The context called via the </a:t>
            </a:r>
            <a:r>
              <a:rPr lang="en-GB" dirty="0" err="1"/>
              <a:t>ClassPathXmlApplicationContext</a:t>
            </a:r>
            <a:r>
              <a:rPr lang="en-GB" dirty="0"/>
              <a:t> interface 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ApplicationContext</a:t>
            </a:r>
            <a:r>
              <a:rPr lang="en-GB" dirty="0"/>
              <a:t> context = new </a:t>
            </a:r>
            <a:r>
              <a:rPr lang="en-GB" dirty="0" err="1"/>
              <a:t>ClassPathXmlApplicationContext</a:t>
            </a:r>
            <a:r>
              <a:rPr lang="en-GB" dirty="0"/>
              <a:t>(”</a:t>
            </a:r>
            <a:r>
              <a:rPr lang="en-GB" dirty="0" err="1"/>
              <a:t>app.xml</a:t>
            </a:r>
            <a:r>
              <a:rPr lang="en-GB" dirty="0"/>
              <a:t>"); 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Example xml file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8259F-D3AC-BD4B-A7ED-D5AF44A01677}"/>
              </a:ext>
            </a:extLst>
          </p:cNvPr>
          <p:cNvSpPr txBox="1"/>
          <p:nvPr/>
        </p:nvSpPr>
        <p:spPr>
          <a:xfrm>
            <a:off x="685800" y="2959100"/>
            <a:ext cx="1150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&lt;?xml version = "1.0" encoding = "UTF-8"?&gt; </a:t>
            </a:r>
          </a:p>
          <a:p>
            <a:endParaRPr lang="en-GB" b="1" dirty="0"/>
          </a:p>
          <a:p>
            <a:r>
              <a:rPr lang="en-GB" b="1" dirty="0"/>
              <a:t>&lt;beans </a:t>
            </a:r>
            <a:r>
              <a:rPr lang="en-GB" b="1" dirty="0" err="1"/>
              <a:t>xmlns</a:t>
            </a:r>
            <a:r>
              <a:rPr lang="en-GB" b="1" dirty="0"/>
              <a:t> = "http://</a:t>
            </a:r>
            <a:r>
              <a:rPr lang="en-GB" b="1" dirty="0" err="1"/>
              <a:t>www.springframework.org</a:t>
            </a:r>
            <a:r>
              <a:rPr lang="en-GB" b="1" dirty="0"/>
              <a:t>/schema/beans" </a:t>
            </a:r>
            <a:r>
              <a:rPr lang="en-GB" b="1" dirty="0" err="1"/>
              <a:t>xmlns:xsi</a:t>
            </a:r>
            <a:r>
              <a:rPr lang="en-GB" b="1" dirty="0"/>
              <a:t> = "http://www.w3.org/2001/</a:t>
            </a:r>
            <a:r>
              <a:rPr lang="en-GB" b="1" dirty="0" err="1"/>
              <a:t>XMLSchema</a:t>
            </a:r>
            <a:r>
              <a:rPr lang="en-GB" b="1" dirty="0"/>
              <a:t>-instance" </a:t>
            </a:r>
            <a:r>
              <a:rPr lang="en-GB" b="1" dirty="0" err="1"/>
              <a:t>xsi:schemaLocation</a:t>
            </a:r>
            <a:r>
              <a:rPr lang="en-GB" b="1" dirty="0"/>
              <a:t> = "http://</a:t>
            </a:r>
            <a:r>
              <a:rPr lang="en-GB" b="1" dirty="0" err="1"/>
              <a:t>www.springframework.org</a:t>
            </a:r>
            <a:r>
              <a:rPr lang="en-GB" b="1" dirty="0"/>
              <a:t>/schema/beans http://</a:t>
            </a:r>
            <a:r>
              <a:rPr lang="en-GB" b="1" dirty="0" err="1"/>
              <a:t>www.springframework.org</a:t>
            </a:r>
            <a:r>
              <a:rPr lang="en-GB" b="1" dirty="0"/>
              <a:t>/schema/beans/spring-beans-3.0.xsd"&gt; </a:t>
            </a:r>
          </a:p>
          <a:p>
            <a:endParaRPr lang="en-GB" b="1" dirty="0"/>
          </a:p>
          <a:p>
            <a:r>
              <a:rPr lang="en-GB" b="1" dirty="0"/>
              <a:t>     &lt;bean id = "</a:t>
            </a:r>
            <a:r>
              <a:rPr lang="en-GB" b="1" dirty="0" err="1"/>
              <a:t>tbilisi</a:t>
            </a:r>
            <a:r>
              <a:rPr lang="en-GB" b="1" dirty="0"/>
              <a:t>" class = "</a:t>
            </a:r>
            <a:r>
              <a:rPr lang="en-GB" b="1" dirty="0" err="1"/>
              <a:t>bg.newhorizons.hellocountries.City</a:t>
            </a:r>
            <a:r>
              <a:rPr lang="en-GB" b="1" dirty="0"/>
              <a:t>"&gt; </a:t>
            </a:r>
          </a:p>
          <a:p>
            <a:r>
              <a:rPr lang="en-GB" b="1" dirty="0"/>
              <a:t>	&lt;constructor-</a:t>
            </a:r>
            <a:r>
              <a:rPr lang="en-GB" b="1" dirty="0" err="1"/>
              <a:t>arg</a:t>
            </a:r>
            <a:r>
              <a:rPr lang="en-GB" b="1" dirty="0"/>
              <a:t> index="0" value=”Tbilisi "/&gt;</a:t>
            </a:r>
          </a:p>
          <a:p>
            <a:r>
              <a:rPr lang="en-GB" b="1" dirty="0"/>
              <a:t>     &lt;/bean&gt; </a:t>
            </a:r>
          </a:p>
          <a:p>
            <a:endParaRPr lang="en-GB" b="1" dirty="0"/>
          </a:p>
          <a:p>
            <a:r>
              <a:rPr lang="en-GB" b="1" dirty="0"/>
              <a:t>&lt;/beans&gt;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50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C3D7-D307-554F-BDD7-DB8227F1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Based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DCAC-17FB-874F-B86F-B3E727A2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required of xml file</a:t>
            </a:r>
          </a:p>
          <a:p>
            <a:r>
              <a:rPr lang="en-GB" dirty="0"/>
              <a:t>Context called via final </a:t>
            </a:r>
            <a:r>
              <a:rPr lang="en-GB" dirty="0" err="1"/>
              <a:t>ApplicationContext</a:t>
            </a:r>
            <a:r>
              <a:rPr lang="en-GB" dirty="0"/>
              <a:t> context =</a:t>
            </a:r>
            <a:br>
              <a:rPr lang="en-GB" dirty="0"/>
            </a:br>
            <a:r>
              <a:rPr lang="en-GB" dirty="0"/>
              <a:t>        new </a:t>
            </a:r>
            <a:r>
              <a:rPr lang="en-GB" dirty="0" err="1"/>
              <a:t>AnnotationConfigApplicationContext</a:t>
            </a:r>
            <a:r>
              <a:rPr lang="en-GB" dirty="0"/>
              <a:t>(</a:t>
            </a:r>
            <a:r>
              <a:rPr lang="en-GB" b="1" dirty="0" err="1"/>
              <a:t>AllConfig</a:t>
            </a:r>
            <a:r>
              <a:rPr lang="en-GB" dirty="0" err="1"/>
              <a:t>.class</a:t>
            </a:r>
            <a:r>
              <a:rPr lang="en-GB" dirty="0"/>
              <a:t>);</a:t>
            </a:r>
            <a:br>
              <a:rPr lang="en-GB" dirty="0"/>
            </a:br>
            <a:endParaRPr lang="en-US" dirty="0"/>
          </a:p>
          <a:p>
            <a:r>
              <a:rPr lang="en-US" dirty="0"/>
              <a:t>Beans are configured via Java and. Simple annotations like @Configuration and @Bean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C43DE-514E-8344-B33C-80ECC58AFDE3}"/>
              </a:ext>
            </a:extLst>
          </p:cNvPr>
          <p:cNvSpPr txBox="1"/>
          <p:nvPr/>
        </p:nvSpPr>
        <p:spPr>
          <a:xfrm>
            <a:off x="952500" y="4325675"/>
            <a:ext cx="7912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@Configuration public class </a:t>
            </a:r>
            <a:r>
              <a:rPr lang="en-GB" b="1" dirty="0" err="1"/>
              <a:t>AllConfig</a:t>
            </a:r>
            <a:r>
              <a:rPr lang="en-GB" b="1" dirty="0"/>
              <a:t> { </a:t>
            </a:r>
          </a:p>
          <a:p>
            <a:endParaRPr lang="en-GB" b="1" dirty="0"/>
          </a:p>
          <a:p>
            <a:r>
              <a:rPr lang="en-GB" b="1" dirty="0"/>
              <a:t>  @Bean(name = "</a:t>
            </a:r>
            <a:r>
              <a:rPr lang="en-GB" b="1" dirty="0" err="1"/>
              <a:t>tbilisi</a:t>
            </a:r>
            <a:r>
              <a:rPr lang="en-GB" b="1" dirty="0"/>
              <a:t>")</a:t>
            </a:r>
            <a:br>
              <a:rPr lang="en-GB" b="1" dirty="0"/>
            </a:br>
            <a:r>
              <a:rPr lang="en-GB" b="1" dirty="0"/>
              <a:t>   public City </a:t>
            </a:r>
            <a:r>
              <a:rPr lang="en-GB" b="1" dirty="0" err="1"/>
              <a:t>getTbilisi</a:t>
            </a:r>
            <a:r>
              <a:rPr lang="en-GB" b="1" dirty="0"/>
              <a:t>() {</a:t>
            </a:r>
            <a:br>
              <a:rPr lang="en-GB" b="1" dirty="0"/>
            </a:br>
            <a:r>
              <a:rPr lang="en-GB" b="1" dirty="0"/>
              <a:t>      return new City("Tbilisi");</a:t>
            </a:r>
            <a:br>
              <a:rPr lang="en-GB" b="1" dirty="0"/>
            </a:br>
            <a:r>
              <a:rPr lang="en-GB" b="1" dirty="0"/>
              <a:t>  }</a:t>
            </a:r>
          </a:p>
          <a:p>
            <a:endParaRPr lang="en-GB" b="1" dirty="0"/>
          </a:p>
          <a:p>
            <a:r>
              <a:rPr lang="en-GB" b="1" dirty="0"/>
              <a:t>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233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961863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8587</TotalTime>
  <Words>426</Words>
  <Application>Microsoft Macintosh PowerPoint</Application>
  <PresentationFormat>Widescreen</PresentationFormat>
  <Paragraphs>67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Bg_NewHoriozons_Template</vt:lpstr>
      <vt:lpstr>Beans in Spring</vt:lpstr>
      <vt:lpstr>Content</vt:lpstr>
      <vt:lpstr>Define a bean</vt:lpstr>
      <vt:lpstr>Beans scope</vt:lpstr>
      <vt:lpstr>Beans scope</vt:lpstr>
      <vt:lpstr>Demo</vt:lpstr>
      <vt:lpstr>XML based configuration </vt:lpstr>
      <vt:lpstr>Java Based Configuration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60</cp:revision>
  <dcterms:created xsi:type="dcterms:W3CDTF">2018-02-13T14:06:57Z</dcterms:created>
  <dcterms:modified xsi:type="dcterms:W3CDTF">2022-01-03T15:43:04Z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